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E4CEE9C-7577-4FCC-B33E-7F0F465A0D89}" type="datetimeFigureOut">
              <a:rPr lang="en-US" smtClean="0"/>
              <a:t>10/5/2019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F6EAB23-7F7F-4E44-8817-3E284E84802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4000" b="1" dirty="0"/>
              <a:t>MỘT SỐ PHƯƠNG PHÁP TỐI ƯU THUẬT </a:t>
            </a:r>
            <a:r>
              <a:rPr lang="en-US" sz="4000" b="1" dirty="0" smtClean="0"/>
              <a:t>TOÁN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772400" cy="2667000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Giảng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viên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báo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cáo</a:t>
            </a:r>
            <a:r>
              <a:rPr lang="en-US" b="1" dirty="0" smtClean="0">
                <a:solidFill>
                  <a:schemeClr val="tx1"/>
                </a:solidFill>
              </a:rPr>
              <a:t>: </a:t>
            </a:r>
            <a:r>
              <a:rPr lang="en-US" b="1" dirty="0" err="1" smtClean="0">
                <a:solidFill>
                  <a:schemeClr val="tx1"/>
                </a:solidFill>
              </a:rPr>
              <a:t>Nguyễn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Vân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Giang</a:t>
            </a:r>
            <a:endParaRPr lang="en-US" b="1" dirty="0" smtClean="0">
              <a:solidFill>
                <a:schemeClr val="tx1"/>
              </a:solidFill>
            </a:endParaRPr>
          </a:p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Khoa</a:t>
            </a:r>
            <a:r>
              <a:rPr lang="en-US" b="1" dirty="0" smtClean="0">
                <a:solidFill>
                  <a:schemeClr val="tx1"/>
                </a:solidFill>
              </a:rPr>
              <a:t> CNTT</a:t>
            </a:r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  <a:p>
            <a:pPr algn="ctr"/>
            <a:r>
              <a:rPr lang="en-US" sz="2000" b="1" dirty="0" smtClean="0"/>
              <a:t>TP. HCM </a:t>
            </a:r>
            <a:r>
              <a:rPr lang="en-US" sz="2000" b="1" dirty="0" err="1" smtClean="0"/>
              <a:t>tháng</a:t>
            </a:r>
            <a:r>
              <a:rPr lang="en-US" sz="2000" b="1" dirty="0" smtClean="0"/>
              <a:t> 10/2019</a:t>
            </a:r>
            <a:endParaRPr lang="en-US" sz="2000" b="1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02" y="819150"/>
            <a:ext cx="12763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74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I</a:t>
            </a:r>
            <a:r>
              <a:rPr lang="en-US" sz="2400" b="1" dirty="0"/>
              <a:t>. </a:t>
            </a:r>
            <a:r>
              <a:rPr lang="en-US" sz="2400" b="1" dirty="0" smtClean="0"/>
              <a:t>ĐẶT VẤN ĐỀ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Tx/>
              <a:buChar char="-"/>
            </a:pP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toán</a:t>
            </a:r>
            <a:r>
              <a:rPr lang="en-US" dirty="0" smtClean="0"/>
              <a:t> </a:t>
            </a:r>
            <a:r>
              <a:rPr lang="en-US" dirty="0" err="1" smtClean="0"/>
              <a:t>giữ</a:t>
            </a:r>
            <a:r>
              <a:rPr lang="en-US" dirty="0" smtClean="0"/>
              <a:t> </a:t>
            </a:r>
            <a:r>
              <a:rPr lang="en-US" dirty="0" err="1" smtClean="0"/>
              <a:t>vai</a:t>
            </a:r>
            <a:r>
              <a:rPr lang="en-US" dirty="0" smtClean="0"/>
              <a:t> </a:t>
            </a:r>
            <a:r>
              <a:rPr lang="en-US" dirty="0" err="1" smtClean="0"/>
              <a:t>trò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CM 4.0</a:t>
            </a:r>
          </a:p>
          <a:p>
            <a:pPr algn="just">
              <a:buFontTx/>
              <a:buChar char="-"/>
            </a:pPr>
            <a:endParaRPr lang="en-US" dirty="0" smtClean="0"/>
          </a:p>
          <a:p>
            <a:pPr algn="just">
              <a:buFontTx/>
              <a:buChar char="-"/>
            </a:pP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SV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 smtClean="0"/>
              <a:t>trình</a:t>
            </a:r>
            <a:endParaRPr lang="en-US" dirty="0" smtClean="0"/>
          </a:p>
          <a:p>
            <a:pPr algn="just">
              <a:buFontTx/>
              <a:buChar char="-"/>
            </a:pPr>
            <a:endParaRPr lang="en-US" dirty="0" smtClean="0"/>
          </a:p>
          <a:p>
            <a:pPr algn="just">
              <a:buFontTx/>
              <a:buChar char="-"/>
            </a:pPr>
            <a:r>
              <a:rPr lang="en-US" dirty="0" err="1" smtClean="0"/>
              <a:t>Hầu</a:t>
            </a:r>
            <a:r>
              <a:rPr lang="en-US" dirty="0" smtClean="0"/>
              <a:t> </a:t>
            </a:r>
            <a:r>
              <a:rPr lang="en-US" dirty="0" err="1"/>
              <a:t>hết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nay </a:t>
            </a:r>
            <a:r>
              <a:rPr lang="en-US" dirty="0" err="1"/>
              <a:t>đều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 smtClean="0"/>
              <a:t>toán</a:t>
            </a:r>
            <a:r>
              <a:rPr lang="en-US" dirty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ACM/ICPC, Olympic Tin </a:t>
            </a:r>
            <a:r>
              <a:rPr lang="en-US" dirty="0" err="1" smtClean="0"/>
              <a:t>học</a:t>
            </a:r>
            <a:r>
              <a:rPr lang="en-US" dirty="0" smtClean="0"/>
              <a:t>,..</a:t>
            </a:r>
          </a:p>
          <a:p>
            <a:pPr algn="just">
              <a:buFontTx/>
              <a:buChar char="-"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-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ty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 </a:t>
            </a:r>
            <a:r>
              <a:rPr lang="en-US" dirty="0" err="1"/>
              <a:t>bài</a:t>
            </a:r>
            <a:r>
              <a:rPr lang="en-US" dirty="0"/>
              <a:t> test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tuyển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. </a:t>
            </a:r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Samsung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/>
              <a:t>Samsung SCPC</a:t>
            </a:r>
          </a:p>
        </p:txBody>
      </p:sp>
    </p:spTree>
    <p:extLst>
      <p:ext uri="{BB962C8B-B14F-4D97-AF65-F5344CB8AC3E}">
        <p14:creationId xmlns:p14="http://schemas.microsoft.com/office/powerpoint/2010/main" val="296612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II. MỘT SỐ PHƯƠNG PHÁP TỐI ƯU THUẬT TOÁN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cuối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.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hay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/>
              <a:t>bày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 smtClean="0"/>
              <a:t>nghiệm</a:t>
            </a:r>
            <a:r>
              <a:rPr lang="en-US" dirty="0" smtClean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 smtClean="0"/>
              <a:t>toán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giản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TC, CĐ.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, </a:t>
            </a:r>
            <a:r>
              <a:rPr lang="en-US" dirty="0" err="1"/>
              <a:t>nếu</a:t>
            </a:r>
            <a:r>
              <a:rPr lang="en-US" dirty="0"/>
              <a:t> SV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30%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chương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chạy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(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1s)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tràn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test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. 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45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1. </a:t>
            </a:r>
            <a:r>
              <a:rPr lang="en-US" sz="2400" b="1" dirty="0" err="1"/>
              <a:t>Lưu</a:t>
            </a:r>
            <a:r>
              <a:rPr lang="en-US" sz="2400" b="1" dirty="0"/>
              <a:t> </a:t>
            </a:r>
            <a:r>
              <a:rPr lang="en-US" sz="2400" b="1" dirty="0" err="1"/>
              <a:t>trữ</a:t>
            </a:r>
            <a:r>
              <a:rPr lang="en-US" sz="2400" b="1" dirty="0"/>
              <a:t> </a:t>
            </a:r>
            <a:r>
              <a:rPr lang="en-US" sz="2400" b="1" dirty="0" err="1"/>
              <a:t>vào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 </a:t>
            </a:r>
            <a:r>
              <a:rPr lang="en-US" sz="2400" b="1" dirty="0" err="1"/>
              <a:t>theo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 smtClean="0"/>
              <a:t>số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i="1" dirty="0" err="1">
                <a:solidFill>
                  <a:schemeClr val="tx2"/>
                </a:solidFill>
              </a:rPr>
              <a:t>Nếu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mảng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gồm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toàn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số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nguyên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và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giá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trị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lưu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trữ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không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lớn</a:t>
            </a:r>
            <a:r>
              <a:rPr lang="en-US" i="1" dirty="0">
                <a:solidFill>
                  <a:schemeClr val="tx2"/>
                </a:solidFill>
              </a:rPr>
              <a:t> ta </a:t>
            </a:r>
            <a:r>
              <a:rPr lang="en-US" i="1" dirty="0" err="1">
                <a:solidFill>
                  <a:schemeClr val="tx2"/>
                </a:solidFill>
              </a:rPr>
              <a:t>có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thể</a:t>
            </a:r>
            <a:r>
              <a:rPr lang="en-US" i="1" dirty="0">
                <a:solidFill>
                  <a:schemeClr val="tx2"/>
                </a:solidFill>
              </a:rPr>
              <a:t> dung </a:t>
            </a:r>
            <a:r>
              <a:rPr lang="en-US" i="1" dirty="0" err="1">
                <a:solidFill>
                  <a:schemeClr val="tx2"/>
                </a:solidFill>
              </a:rPr>
              <a:t>cách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lưu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trữ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theo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giá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trị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để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giảm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thời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gian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sắp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xếp</a:t>
            </a:r>
            <a:r>
              <a:rPr lang="en-US" i="1" dirty="0">
                <a:solidFill>
                  <a:schemeClr val="tx2"/>
                </a:solidFill>
              </a:rPr>
              <a:t>, </a:t>
            </a:r>
            <a:r>
              <a:rPr lang="en-US" i="1" dirty="0" err="1">
                <a:solidFill>
                  <a:schemeClr val="tx2"/>
                </a:solidFill>
              </a:rPr>
              <a:t>tìm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kiếm</a:t>
            </a:r>
            <a:r>
              <a:rPr lang="en-US" i="1" dirty="0">
                <a:solidFill>
                  <a:schemeClr val="tx2"/>
                </a:solidFill>
              </a:rPr>
              <a:t>,… </a:t>
            </a:r>
            <a:endParaRPr lang="en-US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/>
              <a:t>dụ</a:t>
            </a:r>
            <a:r>
              <a:rPr lang="en-US" b="1" dirty="0"/>
              <a:t> 1: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sắp</a:t>
            </a:r>
            <a:r>
              <a:rPr lang="en-US" dirty="0"/>
              <a:t> </a:t>
            </a:r>
            <a:r>
              <a:rPr lang="en-US" dirty="0" err="1"/>
              <a:t>xếp</a:t>
            </a:r>
            <a:r>
              <a:rPr lang="en-US" dirty="0"/>
              <a:t> </a:t>
            </a:r>
            <a:r>
              <a:rPr lang="en-US" dirty="0" err="1"/>
              <a:t>dãy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 a</a:t>
            </a:r>
            <a:r>
              <a:rPr lang="en-US" baseline="-25000" dirty="0"/>
              <a:t>0</a:t>
            </a:r>
            <a:r>
              <a:rPr lang="en-US" dirty="0"/>
              <a:t>, a</a:t>
            </a:r>
            <a:r>
              <a:rPr lang="en-US" baseline="-25000" dirty="0"/>
              <a:t>1</a:t>
            </a:r>
            <a:r>
              <a:rPr lang="en-US" dirty="0"/>
              <a:t>,….,a</a:t>
            </a:r>
            <a:r>
              <a:rPr lang="en-US" baseline="-25000" dirty="0"/>
              <a:t>N-1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N≤10</a:t>
            </a:r>
            <a:r>
              <a:rPr lang="en-US" baseline="30000" dirty="0"/>
              <a:t>5</a:t>
            </a:r>
            <a:r>
              <a:rPr lang="en-US" dirty="0"/>
              <a:t>, a[i] ≤</a:t>
            </a:r>
            <a:r>
              <a:rPr lang="en-US" dirty="0" smtClean="0"/>
              <a:t>1000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u="sng" dirty="0" err="1"/>
              <a:t>Cách</a:t>
            </a:r>
            <a:r>
              <a:rPr lang="en-US" b="1" u="sng" dirty="0"/>
              <a:t> 1: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 smtClean="0"/>
              <a:t>QuickSort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mở</a:t>
            </a:r>
            <a:r>
              <a:rPr lang="en-US" dirty="0"/>
              <a:t> </a:t>
            </a:r>
            <a:r>
              <a:rPr lang="en-US" dirty="0" err="1"/>
              <a:t>rộng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N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, </a:t>
            </a: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 N=10</a:t>
            </a:r>
            <a:r>
              <a:rPr lang="en-US" baseline="30000" dirty="0"/>
              <a:t>9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phá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 smtClean="0"/>
              <a:t>mảng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 O(</a:t>
            </a:r>
            <a:r>
              <a:rPr lang="en-US" dirty="0" err="1"/>
              <a:t>nlogn</a:t>
            </a:r>
            <a:r>
              <a:rPr lang="en-US" dirty="0" smtClean="0"/>
              <a:t>).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smtClean="0"/>
              <a:t>N&gt;10</a:t>
            </a:r>
            <a:r>
              <a:rPr lang="en-US" baseline="30000" dirty="0" smtClean="0"/>
              <a:t>4</a:t>
            </a:r>
            <a:r>
              <a:rPr lang="en-US" dirty="0" smtClean="0"/>
              <a:t> </a:t>
            </a:r>
            <a:r>
              <a:rPr lang="en-US" dirty="0" err="1"/>
              <a:t>chương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chạy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TG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881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1. </a:t>
            </a:r>
            <a:r>
              <a:rPr lang="en-US" sz="2400" b="1" dirty="0" err="1"/>
              <a:t>Lưu</a:t>
            </a:r>
            <a:r>
              <a:rPr lang="en-US" sz="2400" b="1" dirty="0"/>
              <a:t> </a:t>
            </a:r>
            <a:r>
              <a:rPr lang="en-US" sz="2400" b="1" dirty="0" err="1"/>
              <a:t>trữ</a:t>
            </a:r>
            <a:r>
              <a:rPr lang="en-US" sz="2400" b="1" dirty="0"/>
              <a:t> </a:t>
            </a:r>
            <a:r>
              <a:rPr lang="en-US" sz="2400" b="1" dirty="0" err="1"/>
              <a:t>vào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 </a:t>
            </a:r>
            <a:r>
              <a:rPr lang="en-US" sz="2400" b="1" dirty="0" err="1"/>
              <a:t>theo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 smtClean="0"/>
              <a:t>số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err="1"/>
              <a:t>Cách</a:t>
            </a:r>
            <a:r>
              <a:rPr lang="en-US" b="1" u="sng" dirty="0"/>
              <a:t> 2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mảng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 smtClean="0"/>
              <a:t>số</a:t>
            </a:r>
            <a:r>
              <a:rPr lang="en-US" dirty="0"/>
              <a:t>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 </a:t>
            </a:r>
            <a:r>
              <a:rPr lang="en-US" dirty="0" err="1" smtClean="0"/>
              <a:t>Dãy</a:t>
            </a:r>
            <a:r>
              <a:rPr lang="en-US" dirty="0" smtClean="0"/>
              <a:t> </a:t>
            </a:r>
            <a:r>
              <a:rPr lang="en-US" dirty="0"/>
              <a:t>2, 4, 3, 1, 4,…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 smtClean="0"/>
              <a:t>trữ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/>
              <a:t>sau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en-US" dirty="0" err="1" smtClean="0"/>
              <a:t>Duyệt</a:t>
            </a:r>
            <a:r>
              <a:rPr lang="en-US" dirty="0" smtClean="0"/>
              <a:t> </a:t>
            </a:r>
            <a:r>
              <a:rPr lang="en-US" dirty="0" err="1" smtClean="0"/>
              <a:t>mảng</a:t>
            </a:r>
            <a:r>
              <a:rPr lang="en-US" dirty="0" smtClean="0"/>
              <a:t> ta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dãy</a:t>
            </a:r>
            <a:r>
              <a:rPr lang="en-US" dirty="0" smtClean="0"/>
              <a:t> : 1, 2, 3, 4, 4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 O(n).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597781"/>
              </p:ext>
            </p:extLst>
          </p:nvPr>
        </p:nvGraphicFramePr>
        <p:xfrm>
          <a:off x="1981200" y="3352800"/>
          <a:ext cx="4108451" cy="1234440"/>
        </p:xfrm>
        <a:graphic>
          <a:graphicData uri="http://schemas.openxmlformats.org/drawingml/2006/table">
            <a:tbl>
              <a:tblPr firstCol="1" bandRow="1"/>
              <a:tblGrid>
                <a:gridCol w="474597"/>
                <a:gridCol w="474597"/>
                <a:gridCol w="474597"/>
                <a:gridCol w="474597"/>
                <a:gridCol w="474597"/>
                <a:gridCol w="660793"/>
                <a:gridCol w="1074673"/>
              </a:tblGrid>
              <a:tr h="617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…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7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…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3973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2.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 1 </a:t>
            </a:r>
            <a:r>
              <a:rPr lang="en-US" sz="2400" b="1" dirty="0" err="1"/>
              <a:t>chiều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2 </a:t>
            </a:r>
            <a:r>
              <a:rPr lang="en-US" sz="2400" b="1" dirty="0" err="1"/>
              <a:t>chiều</a:t>
            </a:r>
            <a:r>
              <a:rPr lang="en-US" sz="2400" b="1" dirty="0"/>
              <a:t>,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tạm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- </a:t>
            </a:r>
            <a:r>
              <a:rPr lang="en-US" i="1" dirty="0" err="1" smtClean="0"/>
              <a:t>Rất</a:t>
            </a:r>
            <a:r>
              <a:rPr lang="en-US" i="1" dirty="0" smtClean="0"/>
              <a:t> </a:t>
            </a:r>
            <a:r>
              <a:rPr lang="en-US" i="1" dirty="0" err="1"/>
              <a:t>nhiều</a:t>
            </a:r>
            <a:r>
              <a:rPr lang="en-US" i="1" dirty="0"/>
              <a:t> </a:t>
            </a:r>
            <a:r>
              <a:rPr lang="en-US" i="1" dirty="0" err="1"/>
              <a:t>bài</a:t>
            </a:r>
            <a:r>
              <a:rPr lang="en-US" i="1" dirty="0"/>
              <a:t> </a:t>
            </a:r>
            <a:r>
              <a:rPr lang="en-US" i="1" dirty="0" err="1"/>
              <a:t>toán</a:t>
            </a:r>
            <a:r>
              <a:rPr lang="en-US" i="1" dirty="0"/>
              <a:t> </a:t>
            </a:r>
            <a:r>
              <a:rPr lang="en-US" i="1" dirty="0" err="1"/>
              <a:t>xử</a:t>
            </a:r>
            <a:r>
              <a:rPr lang="en-US" i="1" dirty="0"/>
              <a:t> </a:t>
            </a:r>
            <a:r>
              <a:rPr lang="en-US" i="1" dirty="0" err="1"/>
              <a:t>lý</a:t>
            </a:r>
            <a:r>
              <a:rPr lang="en-US" i="1" dirty="0"/>
              <a:t> </a:t>
            </a:r>
            <a:r>
              <a:rPr lang="en-US" i="1" dirty="0" err="1"/>
              <a:t>trên</a:t>
            </a:r>
            <a:r>
              <a:rPr lang="en-US" i="1" dirty="0"/>
              <a:t> </a:t>
            </a:r>
            <a:r>
              <a:rPr lang="en-US" i="1" dirty="0" err="1"/>
              <a:t>mảng</a:t>
            </a:r>
            <a:r>
              <a:rPr lang="en-US" i="1" dirty="0"/>
              <a:t> 2 </a:t>
            </a:r>
            <a:r>
              <a:rPr lang="en-US" i="1" dirty="0" err="1"/>
              <a:t>chiều</a:t>
            </a:r>
            <a:r>
              <a:rPr lang="en-US" i="1" dirty="0"/>
              <a:t> </a:t>
            </a:r>
            <a:r>
              <a:rPr lang="en-US" i="1" dirty="0" err="1"/>
              <a:t>nhưng</a:t>
            </a:r>
            <a:r>
              <a:rPr lang="en-US" i="1" dirty="0"/>
              <a:t> </a:t>
            </a:r>
            <a:r>
              <a:rPr lang="en-US" i="1" dirty="0" err="1"/>
              <a:t>thực</a:t>
            </a:r>
            <a:r>
              <a:rPr lang="en-US" i="1" dirty="0"/>
              <a:t> </a:t>
            </a:r>
            <a:r>
              <a:rPr lang="en-US" i="1" dirty="0" err="1"/>
              <a:t>tế</a:t>
            </a:r>
            <a:r>
              <a:rPr lang="en-US" i="1" dirty="0"/>
              <a:t> </a:t>
            </a:r>
            <a:r>
              <a:rPr lang="en-US" i="1" dirty="0" err="1"/>
              <a:t>không</a:t>
            </a:r>
            <a:r>
              <a:rPr lang="en-US" i="1" dirty="0"/>
              <a:t> </a:t>
            </a:r>
            <a:r>
              <a:rPr lang="en-US" i="1" dirty="0" err="1"/>
              <a:t>cần</a:t>
            </a:r>
            <a:r>
              <a:rPr lang="en-US" i="1" dirty="0"/>
              <a:t> </a:t>
            </a:r>
            <a:r>
              <a:rPr lang="en-US" i="1" dirty="0" err="1"/>
              <a:t>lưu</a:t>
            </a:r>
            <a:r>
              <a:rPr lang="en-US" i="1" dirty="0"/>
              <a:t> </a:t>
            </a:r>
            <a:r>
              <a:rPr lang="en-US" i="1" dirty="0" err="1"/>
              <a:t>trữ</a:t>
            </a:r>
            <a:r>
              <a:rPr lang="en-US" i="1" dirty="0"/>
              <a:t> </a:t>
            </a:r>
            <a:r>
              <a:rPr lang="en-US" i="1" dirty="0" err="1"/>
              <a:t>trên</a:t>
            </a:r>
            <a:r>
              <a:rPr lang="en-US" i="1" dirty="0"/>
              <a:t> </a:t>
            </a:r>
            <a:r>
              <a:rPr lang="en-US" i="1" dirty="0" err="1"/>
              <a:t>mảng</a:t>
            </a:r>
            <a:r>
              <a:rPr lang="en-US" i="1" dirty="0"/>
              <a:t> 2 </a:t>
            </a:r>
            <a:r>
              <a:rPr lang="en-US" i="1" dirty="0" err="1"/>
              <a:t>chiều</a:t>
            </a:r>
            <a:r>
              <a:rPr lang="en-US" i="1" dirty="0"/>
              <a:t> </a:t>
            </a:r>
            <a:r>
              <a:rPr lang="en-US" i="1" dirty="0" err="1"/>
              <a:t>mà</a:t>
            </a:r>
            <a:r>
              <a:rPr lang="en-US" i="1" dirty="0"/>
              <a:t> </a:t>
            </a:r>
            <a:r>
              <a:rPr lang="en-US" i="1" dirty="0" err="1"/>
              <a:t>chỉ</a:t>
            </a:r>
            <a:r>
              <a:rPr lang="en-US" i="1" dirty="0"/>
              <a:t> </a:t>
            </a:r>
            <a:r>
              <a:rPr lang="en-US" i="1" dirty="0" err="1"/>
              <a:t>cần</a:t>
            </a:r>
            <a:r>
              <a:rPr lang="en-US" i="1" dirty="0"/>
              <a:t> </a:t>
            </a:r>
            <a:r>
              <a:rPr lang="en-US" i="1" dirty="0" err="1"/>
              <a:t>một</a:t>
            </a:r>
            <a:r>
              <a:rPr lang="en-US" i="1" dirty="0"/>
              <a:t> </a:t>
            </a:r>
            <a:r>
              <a:rPr lang="en-US" i="1" dirty="0" err="1"/>
              <a:t>mảng</a:t>
            </a:r>
            <a:r>
              <a:rPr lang="en-US" i="1" dirty="0"/>
              <a:t> </a:t>
            </a:r>
            <a:r>
              <a:rPr lang="en-US" i="1" dirty="0" err="1"/>
              <a:t>tạm</a:t>
            </a:r>
            <a:r>
              <a:rPr lang="en-US" i="1" dirty="0"/>
              <a:t> 1 </a:t>
            </a:r>
            <a:r>
              <a:rPr lang="en-US" i="1" dirty="0" err="1"/>
              <a:t>chiều</a:t>
            </a:r>
            <a:r>
              <a:rPr lang="en-US" i="1" dirty="0"/>
              <a:t> </a:t>
            </a:r>
            <a:r>
              <a:rPr lang="en-US" i="1" dirty="0" err="1"/>
              <a:t>để</a:t>
            </a:r>
            <a:r>
              <a:rPr lang="en-US" i="1" dirty="0"/>
              <a:t> </a:t>
            </a:r>
            <a:r>
              <a:rPr lang="en-US" i="1" dirty="0" err="1"/>
              <a:t>xử</a:t>
            </a:r>
            <a:r>
              <a:rPr lang="en-US" i="1" dirty="0"/>
              <a:t> </a:t>
            </a:r>
            <a:r>
              <a:rPr lang="en-US" i="1" dirty="0" err="1"/>
              <a:t>lý</a:t>
            </a:r>
            <a:r>
              <a:rPr lang="en-US" i="1" dirty="0"/>
              <a:t>. </a:t>
            </a:r>
            <a:endParaRPr lang="en-US" i="1" dirty="0" smtClean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- </a:t>
            </a:r>
            <a:r>
              <a:rPr lang="en-US" i="1" dirty="0" err="1" smtClean="0"/>
              <a:t>Tương</a:t>
            </a:r>
            <a:r>
              <a:rPr lang="en-US" i="1" dirty="0" smtClean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với</a:t>
            </a:r>
            <a:r>
              <a:rPr lang="en-US" i="1" dirty="0"/>
              <a:t> </a:t>
            </a:r>
            <a:r>
              <a:rPr lang="en-US" i="1" dirty="0" err="1"/>
              <a:t>mảng</a:t>
            </a:r>
            <a:r>
              <a:rPr lang="en-US" i="1" dirty="0"/>
              <a:t> 1 </a:t>
            </a:r>
            <a:r>
              <a:rPr lang="en-US" i="1" dirty="0" err="1"/>
              <a:t>chiều</a:t>
            </a:r>
            <a:r>
              <a:rPr lang="en-US" i="1" dirty="0"/>
              <a:t>  </a:t>
            </a:r>
            <a:r>
              <a:rPr lang="en-US" i="1" dirty="0" err="1"/>
              <a:t>đôi</a:t>
            </a:r>
            <a:r>
              <a:rPr lang="en-US" i="1" dirty="0"/>
              <a:t> </a:t>
            </a:r>
            <a:r>
              <a:rPr lang="en-US" i="1" dirty="0" err="1"/>
              <a:t>khi</a:t>
            </a:r>
            <a:r>
              <a:rPr lang="en-US" i="1" dirty="0"/>
              <a:t> </a:t>
            </a:r>
            <a:r>
              <a:rPr lang="en-US" i="1" dirty="0" err="1"/>
              <a:t>có</a:t>
            </a:r>
            <a:r>
              <a:rPr lang="en-US" i="1" dirty="0"/>
              <a:t> </a:t>
            </a:r>
            <a:r>
              <a:rPr lang="en-US" i="1" dirty="0" err="1"/>
              <a:t>thể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en-US" i="1" dirty="0"/>
              <a:t> </a:t>
            </a:r>
            <a:r>
              <a:rPr lang="en-US" i="1" dirty="0" err="1"/>
              <a:t>thay</a:t>
            </a:r>
            <a:r>
              <a:rPr lang="en-US" i="1" dirty="0"/>
              <a:t> </a:t>
            </a:r>
            <a:r>
              <a:rPr lang="en-US" i="1" dirty="0" err="1"/>
              <a:t>thế</a:t>
            </a:r>
            <a:r>
              <a:rPr lang="en-US" i="1" dirty="0"/>
              <a:t> </a:t>
            </a:r>
            <a:r>
              <a:rPr lang="en-US" i="1" dirty="0" err="1"/>
              <a:t>bằng</a:t>
            </a:r>
            <a:r>
              <a:rPr lang="en-US" i="1" dirty="0"/>
              <a:t> </a:t>
            </a:r>
            <a:r>
              <a:rPr lang="en-US" i="1" dirty="0" err="1"/>
              <a:t>một</a:t>
            </a:r>
            <a:r>
              <a:rPr lang="en-US" i="1" dirty="0"/>
              <a:t> </a:t>
            </a:r>
            <a:r>
              <a:rPr lang="en-US" i="1" dirty="0" err="1"/>
              <a:t>biến</a:t>
            </a:r>
            <a:r>
              <a:rPr lang="en-US" i="1" dirty="0"/>
              <a:t> </a:t>
            </a:r>
            <a:r>
              <a:rPr lang="en-US" i="1" dirty="0" err="1"/>
              <a:t>tạm</a:t>
            </a:r>
            <a:r>
              <a:rPr lang="en-US" i="1" dirty="0" smtClean="0"/>
              <a:t>.</a:t>
            </a:r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- </a:t>
            </a:r>
            <a:r>
              <a:rPr lang="en-US" i="1" dirty="0" err="1" smtClean="0"/>
              <a:t>Phương</a:t>
            </a:r>
            <a:r>
              <a:rPr lang="en-US" i="1" dirty="0" smtClean="0"/>
              <a:t> </a:t>
            </a:r>
            <a:r>
              <a:rPr lang="en-US" i="1" dirty="0" err="1"/>
              <a:t>pháp</a:t>
            </a:r>
            <a:r>
              <a:rPr lang="en-US" i="1" dirty="0"/>
              <a:t> </a:t>
            </a:r>
            <a:r>
              <a:rPr lang="en-US" i="1" dirty="0" err="1"/>
              <a:t>này</a:t>
            </a:r>
            <a:r>
              <a:rPr lang="en-US" i="1" dirty="0"/>
              <a:t> </a:t>
            </a:r>
            <a:r>
              <a:rPr lang="en-US" i="1" dirty="0" err="1"/>
              <a:t>vừa</a:t>
            </a:r>
            <a:r>
              <a:rPr lang="en-US" i="1" dirty="0"/>
              <a:t> </a:t>
            </a:r>
            <a:r>
              <a:rPr lang="en-US" i="1" dirty="0" err="1"/>
              <a:t>giúp</a:t>
            </a:r>
            <a:r>
              <a:rPr lang="en-US" i="1" dirty="0"/>
              <a:t> </a:t>
            </a:r>
            <a:r>
              <a:rPr lang="en-US" i="1" dirty="0" err="1"/>
              <a:t>tiết</a:t>
            </a:r>
            <a:r>
              <a:rPr lang="en-US" i="1" dirty="0"/>
              <a:t> </a:t>
            </a:r>
            <a:r>
              <a:rPr lang="en-US" i="1" dirty="0" err="1"/>
              <a:t>kiệm</a:t>
            </a:r>
            <a:r>
              <a:rPr lang="en-US" i="1" dirty="0"/>
              <a:t> </a:t>
            </a:r>
            <a:r>
              <a:rPr lang="en-US" i="1" dirty="0" err="1"/>
              <a:t>bộ</a:t>
            </a:r>
            <a:r>
              <a:rPr lang="en-US" i="1" dirty="0"/>
              <a:t> </a:t>
            </a:r>
            <a:r>
              <a:rPr lang="en-US" i="1" dirty="0" err="1"/>
              <a:t>nhớ</a:t>
            </a:r>
            <a:r>
              <a:rPr lang="en-US" i="1" dirty="0"/>
              <a:t>, </a:t>
            </a:r>
            <a:r>
              <a:rPr lang="en-US" i="1" dirty="0" err="1"/>
              <a:t>vừa</a:t>
            </a:r>
            <a:r>
              <a:rPr lang="en-US" i="1" dirty="0"/>
              <a:t> </a:t>
            </a:r>
            <a:r>
              <a:rPr lang="en-US" i="1" dirty="0" err="1"/>
              <a:t>giúp</a:t>
            </a:r>
            <a:r>
              <a:rPr lang="en-US" i="1" dirty="0"/>
              <a:t> </a:t>
            </a:r>
            <a:r>
              <a:rPr lang="en-US" i="1" dirty="0" err="1"/>
              <a:t>giảm</a:t>
            </a:r>
            <a:r>
              <a:rPr lang="en-US" i="1" dirty="0"/>
              <a:t> </a:t>
            </a:r>
            <a:r>
              <a:rPr lang="en-US" i="1" dirty="0" err="1"/>
              <a:t>thời</a:t>
            </a:r>
            <a:r>
              <a:rPr lang="en-US" i="1" dirty="0"/>
              <a:t> </a:t>
            </a:r>
            <a:r>
              <a:rPr lang="en-US" i="1" dirty="0" err="1"/>
              <a:t>gian</a:t>
            </a:r>
            <a:r>
              <a:rPr lang="en-US" i="1" dirty="0"/>
              <a:t> </a:t>
            </a:r>
            <a:r>
              <a:rPr lang="en-US" i="1" dirty="0" err="1"/>
              <a:t>xử</a:t>
            </a:r>
            <a:r>
              <a:rPr lang="en-US" i="1" dirty="0"/>
              <a:t> </a:t>
            </a:r>
            <a:r>
              <a:rPr lang="en-US" i="1" dirty="0" err="1"/>
              <a:t>lý</a:t>
            </a:r>
            <a:r>
              <a:rPr lang="en-US" i="1" dirty="0"/>
              <a:t> </a:t>
            </a:r>
            <a:r>
              <a:rPr lang="en-US" i="1" dirty="0" err="1"/>
              <a:t>dữ</a:t>
            </a:r>
            <a:r>
              <a:rPr lang="en-US" i="1" dirty="0"/>
              <a:t> </a:t>
            </a:r>
            <a:r>
              <a:rPr lang="en-US" i="1" dirty="0" err="1"/>
              <a:t>liệu</a:t>
            </a:r>
            <a:r>
              <a:rPr lang="en-US" i="1" dirty="0"/>
              <a:t>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41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2.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 1 </a:t>
            </a:r>
            <a:r>
              <a:rPr lang="en-US" sz="2400" b="1" dirty="0" err="1"/>
              <a:t>chiều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2 </a:t>
            </a:r>
            <a:r>
              <a:rPr lang="en-US" sz="2400" b="1" dirty="0" err="1"/>
              <a:t>chiều</a:t>
            </a:r>
            <a:r>
              <a:rPr lang="en-US" sz="2400" b="1" dirty="0"/>
              <a:t>,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tạm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 smtClean="0"/>
              <a:t>mảng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/>
              <a:t>Ví</a:t>
            </a:r>
            <a:r>
              <a:rPr lang="en-US" b="1" dirty="0"/>
              <a:t> </a:t>
            </a:r>
            <a:r>
              <a:rPr lang="en-US" b="1" dirty="0" err="1"/>
              <a:t>dụ</a:t>
            </a:r>
            <a:r>
              <a:rPr lang="en-US" b="1" dirty="0"/>
              <a:t> 2: </a:t>
            </a:r>
            <a:r>
              <a:rPr lang="en-US" dirty="0"/>
              <a:t>Cho ma </a:t>
            </a:r>
            <a:r>
              <a:rPr lang="en-US" dirty="0" err="1"/>
              <a:t>trận</a:t>
            </a:r>
            <a:r>
              <a:rPr lang="en-US" b="1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N x N (10 ≤ N ≤ </a:t>
            </a:r>
            <a:r>
              <a:rPr lang="en-US" dirty="0" smtClean="0"/>
              <a:t>10</a:t>
            </a:r>
            <a:r>
              <a:rPr lang="en-US" baseline="30000" dirty="0" smtClean="0"/>
              <a:t>4</a:t>
            </a:r>
            <a:r>
              <a:rPr lang="en-US" dirty="0" smtClean="0"/>
              <a:t>). </a:t>
            </a:r>
          </a:p>
          <a:p>
            <a:pPr marL="0" indent="0">
              <a:buNone/>
            </a:pP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/>
              <a:t>đ</a:t>
            </a:r>
            <a:r>
              <a:rPr lang="en-US" dirty="0" err="1" smtClean="0"/>
              <a:t>ếm</a:t>
            </a:r>
            <a:r>
              <a:rPr lang="en-US" dirty="0" smtClean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K x K (1 ≤ K </a:t>
            </a:r>
            <a:r>
              <a:rPr lang="en-US" dirty="0" smtClean="0"/>
              <a:t>≤ 40</a:t>
            </a:r>
            <a:r>
              <a:rPr lang="en-US" dirty="0"/>
              <a:t>)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tất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đều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0.</a:t>
            </a:r>
          </a:p>
          <a:p>
            <a:pPr marL="0" indent="0">
              <a:buNone/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N=6, K=2 ta </a:t>
            </a:r>
            <a:r>
              <a:rPr lang="en-US" dirty="0" err="1"/>
              <a:t>đếm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7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vuông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﻿ 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505200"/>
            <a:ext cx="4038600" cy="304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422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2.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 1 </a:t>
            </a:r>
            <a:r>
              <a:rPr lang="en-US" sz="2400" b="1" dirty="0" err="1"/>
              <a:t>chiều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2 </a:t>
            </a:r>
            <a:r>
              <a:rPr lang="en-US" sz="2400" b="1" dirty="0" err="1"/>
              <a:t>chiều</a:t>
            </a:r>
            <a:r>
              <a:rPr lang="en-US" sz="2400" b="1" dirty="0"/>
              <a:t>,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tạm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err="1"/>
              <a:t>Cách</a:t>
            </a:r>
            <a:r>
              <a:rPr lang="en-US" b="1" u="sng" dirty="0"/>
              <a:t> 1</a:t>
            </a:r>
            <a:r>
              <a:rPr lang="en-US" b="1" dirty="0"/>
              <a:t>:</a:t>
            </a:r>
            <a:r>
              <a:rPr lang="en-US" dirty="0"/>
              <a:t> 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Duyệt</a:t>
            </a:r>
            <a:r>
              <a:rPr lang="en-US" dirty="0" smtClean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ma </a:t>
            </a:r>
            <a:r>
              <a:rPr lang="en-US" dirty="0" err="1"/>
              <a:t>trận</a:t>
            </a:r>
            <a:r>
              <a:rPr lang="en-US" dirty="0"/>
              <a:t>,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tồn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KxK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hay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 O(N</a:t>
            </a:r>
            <a:r>
              <a:rPr lang="en-US" baseline="30000" dirty="0"/>
              <a:t>2</a:t>
            </a:r>
            <a:r>
              <a:rPr lang="en-US" dirty="0"/>
              <a:t>xK</a:t>
            </a:r>
            <a:r>
              <a:rPr lang="en-US" baseline="30000" dirty="0"/>
              <a:t>2</a:t>
            </a:r>
            <a:r>
              <a:rPr lang="en-US" dirty="0"/>
              <a:t>) ≈ </a:t>
            </a:r>
            <a:r>
              <a:rPr lang="en-US" dirty="0" smtClean="0"/>
              <a:t>O(N</a:t>
            </a:r>
            <a:r>
              <a:rPr lang="en-US" baseline="30000" dirty="0" smtClean="0"/>
              <a:t>3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phá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N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mảng</a:t>
            </a:r>
            <a:r>
              <a:rPr lang="en-US" dirty="0"/>
              <a:t> 10</a:t>
            </a:r>
            <a:r>
              <a:rPr lang="en-US" baseline="30000" dirty="0"/>
              <a:t>8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tử</a:t>
            </a:r>
            <a:endParaRPr lang="en-US" dirty="0"/>
          </a:p>
          <a:p>
            <a:pPr>
              <a:buFontTx/>
              <a:buChar char="-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731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2.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 1 </a:t>
            </a:r>
            <a:r>
              <a:rPr lang="en-US" sz="2400" b="1" dirty="0" err="1"/>
              <a:t>chiều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2 </a:t>
            </a:r>
            <a:r>
              <a:rPr lang="en-US" sz="2400" b="1" dirty="0" err="1"/>
              <a:t>chiều</a:t>
            </a:r>
            <a:r>
              <a:rPr lang="en-US" sz="2400" b="1" dirty="0"/>
              <a:t>,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tạm</a:t>
            </a:r>
            <a:r>
              <a:rPr lang="en-US" sz="2400" b="1" dirty="0"/>
              <a:t> </a:t>
            </a:r>
            <a:r>
              <a:rPr lang="en-US" sz="2400" b="1" dirty="0" err="1"/>
              <a:t>thay</a:t>
            </a:r>
            <a:r>
              <a:rPr lang="en-US" sz="2400" b="1" dirty="0"/>
              <a:t> </a:t>
            </a:r>
            <a:r>
              <a:rPr lang="en-US" sz="2400" b="1" dirty="0" err="1"/>
              <a:t>vì</a:t>
            </a:r>
            <a:r>
              <a:rPr lang="en-US" sz="2400" b="1" dirty="0"/>
              <a:t> </a:t>
            </a:r>
            <a:r>
              <a:rPr lang="en-US" sz="2400" b="1" dirty="0" err="1"/>
              <a:t>dùng</a:t>
            </a:r>
            <a:r>
              <a:rPr lang="en-US" sz="2400" b="1" dirty="0"/>
              <a:t> </a:t>
            </a:r>
            <a:r>
              <a:rPr lang="en-US" sz="2400" b="1" dirty="0" err="1"/>
              <a:t>mảng</a:t>
            </a:r>
            <a:r>
              <a:rPr lang="en-US" sz="2400" b="1" dirty="0"/>
              <a:t>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 err="1"/>
              <a:t>Cách</a:t>
            </a:r>
            <a:r>
              <a:rPr lang="en-US" b="1" u="sng" dirty="0"/>
              <a:t> 2</a:t>
            </a:r>
            <a:r>
              <a:rPr lang="en-US" dirty="0"/>
              <a:t>: </a:t>
            </a:r>
            <a:r>
              <a:rPr lang="en-US" dirty="0" smtClean="0"/>
              <a:t> </a:t>
            </a: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ma </a:t>
            </a:r>
            <a:r>
              <a:rPr lang="en-US" dirty="0" err="1"/>
              <a:t>trận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xử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đọc</a:t>
            </a:r>
            <a:r>
              <a:rPr lang="en-US" dirty="0" smtClean="0"/>
              <a:t>.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 O(N</a:t>
            </a:r>
            <a:r>
              <a:rPr lang="en-US" baseline="30000" dirty="0"/>
              <a:t>2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/>
          </a:p>
          <a:p>
            <a:pPr>
              <a:buFontTx/>
              <a:buChar char="-"/>
            </a:pP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mảng</a:t>
            </a:r>
            <a:r>
              <a:rPr lang="en-US" dirty="0"/>
              <a:t> 2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mảng</a:t>
            </a:r>
            <a:r>
              <a:rPr lang="en-US" dirty="0"/>
              <a:t> 1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smtClean="0"/>
              <a:t>a[N]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 smtClean="0"/>
              <a:t>gian</a:t>
            </a:r>
            <a:r>
              <a:rPr lang="en-US" dirty="0" smtClean="0"/>
              <a:t>. (</a:t>
            </a:r>
            <a:r>
              <a:rPr lang="en-US" dirty="0" err="1" smtClean="0"/>
              <a:t>int</a:t>
            </a:r>
            <a:r>
              <a:rPr lang="en-US" dirty="0" smtClean="0"/>
              <a:t> a[N] ={0})</a:t>
            </a:r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dung </a:t>
            </a:r>
            <a:r>
              <a:rPr lang="en-US" dirty="0" err="1"/>
              <a:t>biến</a:t>
            </a:r>
            <a:r>
              <a:rPr lang="en-US" dirty="0"/>
              <a:t> d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nhiêu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1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tục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. </a:t>
            </a: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i </a:t>
            </a:r>
            <a:r>
              <a:rPr lang="en-US" dirty="0" err="1"/>
              <a:t>mà</a:t>
            </a:r>
            <a:r>
              <a:rPr lang="en-US" dirty="0"/>
              <a:t> d ≥ K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a[i] </a:t>
            </a:r>
            <a:r>
              <a:rPr lang="en-US" dirty="0" err="1"/>
              <a:t>lên</a:t>
            </a:r>
            <a:r>
              <a:rPr lang="en-US" dirty="0"/>
              <a:t> 1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: </a:t>
            </a:r>
            <a:r>
              <a:rPr lang="en-US" dirty="0" err="1"/>
              <a:t>nếu</a:t>
            </a:r>
            <a:r>
              <a:rPr lang="en-US" dirty="0"/>
              <a:t> a[i]&gt;=K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KQ </a:t>
            </a:r>
            <a:r>
              <a:rPr lang="en-US" dirty="0" err="1"/>
              <a:t>đếm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vuông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1, </a:t>
            </a:r>
            <a:r>
              <a:rPr lang="en-US" dirty="0" err="1"/>
              <a:t>ngươc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a[i]=0. </a:t>
            </a:r>
          </a:p>
        </p:txBody>
      </p:sp>
    </p:spTree>
    <p:extLst>
      <p:ext uri="{BB962C8B-B14F-4D97-AF65-F5344CB8AC3E}">
        <p14:creationId xmlns:p14="http://schemas.microsoft.com/office/powerpoint/2010/main" val="75366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950685"/>
              </p:ext>
            </p:extLst>
          </p:nvPr>
        </p:nvGraphicFramePr>
        <p:xfrm>
          <a:off x="-1" y="76200"/>
          <a:ext cx="9144000" cy="6781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06014"/>
                <a:gridCol w="1306014"/>
                <a:gridCol w="1306014"/>
                <a:gridCol w="1306965"/>
                <a:gridCol w="1306014"/>
                <a:gridCol w="1306014"/>
                <a:gridCol w="1306965"/>
              </a:tblGrid>
              <a:tr h="36835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 err="1">
                          <a:effectLst/>
                        </a:rPr>
                        <a:t>Dòng</a:t>
                      </a:r>
                      <a:r>
                        <a:rPr lang="en-US" sz="1600" b="1" dirty="0">
                          <a:effectLst/>
                        </a:rPr>
                        <a:t> 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a[0]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a[1]</a:t>
                      </a:r>
                      <a:endParaRPr lang="en-US" sz="16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a[2]</a:t>
                      </a:r>
                      <a:endParaRPr lang="en-US" sz="16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a[3]</a:t>
                      </a:r>
                      <a:endParaRPr lang="en-US" sz="16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a[4]</a:t>
                      </a:r>
                      <a:endParaRPr lang="en-US" sz="16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a[5]</a:t>
                      </a:r>
                      <a:endParaRPr lang="en-US" sz="16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7777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(d=0)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(d=1)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(d=2)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(d=1)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(d=2)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271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1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   (d=1)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1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(d=2)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(d=3, KQ=1)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(d=3)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(d=4)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3269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2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  (d=1)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(d=2, KQ=2)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   (d=0)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(d=1)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(d=2, KQ=3)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(d=0)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271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3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(d=1)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(d=2)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(d=3)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(d=4, KQ=4)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271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4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(d=1)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(d=2, KQ=5)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(d=3, KQ=6)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(d=0)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(d=0)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271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5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(d=1)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(d=2, KQ=7)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</a:rPr>
                        <a:t>(d=0)</a:t>
                      </a:r>
                      <a:endParaRPr lang="en-US" sz="1600" b="1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effectLst/>
                        </a:rPr>
                        <a:t>(d=0)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64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Đơn</a:t>
            </a:r>
            <a:r>
              <a:rPr lang="en-US" sz="2400" b="1" dirty="0"/>
              <a:t> </a:t>
            </a:r>
            <a:r>
              <a:rPr lang="en-US" sz="2400" b="1" dirty="0" err="1"/>
              <a:t>giản</a:t>
            </a:r>
            <a:r>
              <a:rPr lang="en-US" sz="2400" b="1" dirty="0"/>
              <a:t> </a:t>
            </a:r>
            <a:r>
              <a:rPr lang="en-US" sz="2400" b="1" dirty="0" err="1"/>
              <a:t>hóa</a:t>
            </a:r>
            <a:r>
              <a:rPr lang="en-US" sz="2400" b="1" dirty="0"/>
              <a:t> </a:t>
            </a:r>
            <a:r>
              <a:rPr lang="en-US" sz="2400" b="1" dirty="0" err="1"/>
              <a:t>bài</a:t>
            </a:r>
            <a:r>
              <a:rPr lang="en-US" sz="2400" b="1" dirty="0"/>
              <a:t> </a:t>
            </a:r>
            <a:r>
              <a:rPr lang="en-US" sz="2400" b="1" dirty="0" err="1"/>
              <a:t>toán</a:t>
            </a:r>
            <a:r>
              <a:rPr lang="en-US" sz="2400" b="1" dirty="0"/>
              <a:t> </a:t>
            </a:r>
            <a:r>
              <a:rPr lang="en-US" sz="2400" b="1" dirty="0" err="1"/>
              <a:t>để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 </a:t>
            </a:r>
            <a:r>
              <a:rPr lang="en-US" sz="2400" b="1" dirty="0" err="1"/>
              <a:t>trực</a:t>
            </a:r>
            <a:r>
              <a:rPr lang="en-US" sz="2400" b="1" dirty="0"/>
              <a:t> </a:t>
            </a:r>
            <a:r>
              <a:rPr lang="en-US" sz="2400" b="1" dirty="0" err="1"/>
              <a:t>tiếp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quả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 err="1">
                <a:solidFill>
                  <a:schemeClr val="tx2"/>
                </a:solidFill>
              </a:rPr>
              <a:t>Khi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gặp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các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bài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toán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thực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tế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người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lập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trình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thường</a:t>
            </a:r>
            <a:r>
              <a:rPr lang="en-US" i="1" dirty="0">
                <a:solidFill>
                  <a:schemeClr val="tx2"/>
                </a:solidFill>
              </a:rPr>
              <a:t> hay </a:t>
            </a:r>
            <a:r>
              <a:rPr lang="en-US" i="1" dirty="0" err="1">
                <a:solidFill>
                  <a:schemeClr val="tx2"/>
                </a:solidFill>
              </a:rPr>
              <a:t>bị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rối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bởi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những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mô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tả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có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vẻ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phức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tạp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của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bài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toán</a:t>
            </a:r>
            <a:r>
              <a:rPr lang="en-US" i="1" dirty="0">
                <a:solidFill>
                  <a:schemeClr val="tx2"/>
                </a:solidFill>
              </a:rPr>
              <a:t>. </a:t>
            </a:r>
            <a:endParaRPr lang="en-US" i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i="1" dirty="0" err="1" smtClean="0">
                <a:solidFill>
                  <a:schemeClr val="tx2"/>
                </a:solidFill>
              </a:rPr>
              <a:t>Đôi</a:t>
            </a:r>
            <a:r>
              <a:rPr lang="en-US" i="1" dirty="0" smtClean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khi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chỉ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cần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suy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nghĩ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một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cách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đơn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giản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để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nắm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bắt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được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bản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chất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của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bài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toán</a:t>
            </a:r>
            <a:r>
              <a:rPr lang="en-US" i="1" dirty="0">
                <a:solidFill>
                  <a:schemeClr val="tx2"/>
                </a:solidFill>
              </a:rPr>
              <a:t>  </a:t>
            </a:r>
            <a:r>
              <a:rPr lang="en-US" i="1" dirty="0" err="1">
                <a:solidFill>
                  <a:schemeClr val="tx2"/>
                </a:solidFill>
              </a:rPr>
              <a:t>thì</a:t>
            </a:r>
            <a:r>
              <a:rPr lang="en-US" i="1" dirty="0">
                <a:solidFill>
                  <a:schemeClr val="tx2"/>
                </a:solidFill>
              </a:rPr>
              <a:t> ta </a:t>
            </a:r>
            <a:r>
              <a:rPr lang="en-US" i="1" dirty="0" err="1">
                <a:solidFill>
                  <a:schemeClr val="tx2"/>
                </a:solidFill>
              </a:rPr>
              <a:t>có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thể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dễ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dàng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tìm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được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lời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giải</a:t>
            </a:r>
            <a:r>
              <a:rPr lang="en-US" i="1" dirty="0" smtClean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endParaRPr lang="en-US" i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 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3 </a:t>
            </a:r>
            <a:r>
              <a:rPr lang="en-US" dirty="0" err="1"/>
              <a:t>đề</a:t>
            </a:r>
            <a:r>
              <a:rPr lang="en-US" dirty="0"/>
              <a:t> Olympic Tin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chuyên</a:t>
            </a:r>
            <a:r>
              <a:rPr lang="en-US" dirty="0"/>
              <a:t> 2007 </a:t>
            </a:r>
            <a:endParaRPr lang="en-US" dirty="0" smtClean="0"/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err="1" smtClean="0"/>
              <a:t>Nhật</a:t>
            </a:r>
            <a:r>
              <a:rPr lang="en-US" b="1" dirty="0" smtClean="0"/>
              <a:t> </a:t>
            </a:r>
            <a:r>
              <a:rPr lang="en-US" b="1" dirty="0" err="1"/>
              <a:t>kí</a:t>
            </a:r>
            <a:r>
              <a:rPr lang="en-US" b="1" dirty="0"/>
              <a:t> </a:t>
            </a:r>
            <a:r>
              <a:rPr lang="en-US" b="1" dirty="0" err="1"/>
              <a:t>hành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endParaRPr lang="en-US" dirty="0"/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03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Đơn</a:t>
            </a:r>
            <a:r>
              <a:rPr lang="en-US" sz="2400" b="1" dirty="0"/>
              <a:t> </a:t>
            </a:r>
            <a:r>
              <a:rPr lang="en-US" sz="2400" b="1" dirty="0" err="1"/>
              <a:t>giản</a:t>
            </a:r>
            <a:r>
              <a:rPr lang="en-US" sz="2400" b="1" dirty="0"/>
              <a:t> </a:t>
            </a:r>
            <a:r>
              <a:rPr lang="en-US" sz="2400" b="1" dirty="0" err="1"/>
              <a:t>hóa</a:t>
            </a:r>
            <a:r>
              <a:rPr lang="en-US" sz="2400" b="1" dirty="0"/>
              <a:t> </a:t>
            </a:r>
            <a:r>
              <a:rPr lang="en-US" sz="2400" b="1" dirty="0" err="1"/>
              <a:t>bài</a:t>
            </a:r>
            <a:r>
              <a:rPr lang="en-US" sz="2400" b="1" dirty="0"/>
              <a:t> </a:t>
            </a:r>
            <a:r>
              <a:rPr lang="en-US" sz="2400" b="1" dirty="0" err="1"/>
              <a:t>toán</a:t>
            </a:r>
            <a:r>
              <a:rPr lang="en-US" sz="2400" b="1" dirty="0"/>
              <a:t> </a:t>
            </a:r>
            <a:r>
              <a:rPr lang="en-US" sz="2400" b="1" dirty="0" err="1"/>
              <a:t>để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 </a:t>
            </a:r>
            <a:r>
              <a:rPr lang="en-US" sz="2400" b="1" dirty="0" err="1"/>
              <a:t>trực</a:t>
            </a:r>
            <a:r>
              <a:rPr lang="en-US" sz="2400" b="1" dirty="0"/>
              <a:t> </a:t>
            </a:r>
            <a:r>
              <a:rPr lang="en-US" sz="2400" b="1" dirty="0" err="1"/>
              <a:t>tiếp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quả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7696200" cy="144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972899"/>
            <a:ext cx="3886200" cy="38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887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Đơn</a:t>
            </a:r>
            <a:r>
              <a:rPr lang="en-US" sz="2400" b="1" dirty="0"/>
              <a:t> </a:t>
            </a:r>
            <a:r>
              <a:rPr lang="en-US" sz="2400" b="1" dirty="0" err="1"/>
              <a:t>giản</a:t>
            </a:r>
            <a:r>
              <a:rPr lang="en-US" sz="2400" b="1" dirty="0"/>
              <a:t> </a:t>
            </a:r>
            <a:r>
              <a:rPr lang="en-US" sz="2400" b="1" dirty="0" err="1"/>
              <a:t>hóa</a:t>
            </a:r>
            <a:r>
              <a:rPr lang="en-US" sz="2400" b="1" dirty="0"/>
              <a:t> </a:t>
            </a:r>
            <a:r>
              <a:rPr lang="en-US" sz="2400" b="1" dirty="0" err="1"/>
              <a:t>bài</a:t>
            </a:r>
            <a:r>
              <a:rPr lang="en-US" sz="2400" b="1" dirty="0"/>
              <a:t> </a:t>
            </a:r>
            <a:r>
              <a:rPr lang="en-US" sz="2400" b="1" dirty="0" err="1"/>
              <a:t>toán</a:t>
            </a:r>
            <a:r>
              <a:rPr lang="en-US" sz="2400" b="1" dirty="0"/>
              <a:t> </a:t>
            </a:r>
            <a:r>
              <a:rPr lang="en-US" sz="2400" b="1" dirty="0" err="1"/>
              <a:t>để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 </a:t>
            </a:r>
            <a:r>
              <a:rPr lang="en-US" sz="2400" b="1" dirty="0" err="1"/>
              <a:t>trực</a:t>
            </a:r>
            <a:r>
              <a:rPr lang="en-US" sz="2400" b="1" dirty="0"/>
              <a:t> </a:t>
            </a:r>
            <a:r>
              <a:rPr lang="en-US" sz="2400" b="1" dirty="0" err="1"/>
              <a:t>tiếp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quả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err="1"/>
              <a:t>Cách</a:t>
            </a:r>
            <a:r>
              <a:rPr lang="en-US" b="1" u="sng" dirty="0"/>
              <a:t> 1:</a:t>
            </a:r>
            <a:r>
              <a:rPr lang="en-US" u="sng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 O(4</a:t>
            </a:r>
            <a:r>
              <a:rPr lang="en-US" baseline="30000" dirty="0"/>
              <a:t>N</a:t>
            </a:r>
            <a:r>
              <a:rPr lang="en-US" dirty="0"/>
              <a:t>xM) </a:t>
            </a:r>
            <a:r>
              <a:rPr lang="en-US" dirty="0" err="1"/>
              <a:t>với</a:t>
            </a:r>
            <a:r>
              <a:rPr lang="en-US" dirty="0"/>
              <a:t> N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lạ</a:t>
            </a:r>
            <a:r>
              <a:rPr lang="en-US" dirty="0"/>
              <a:t>, M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chuỗi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en-US" dirty="0" err="1" smtClean="0"/>
              <a:t>Vét</a:t>
            </a:r>
            <a:r>
              <a:rPr lang="en-US" dirty="0" smtClean="0"/>
              <a:t> </a:t>
            </a:r>
            <a:r>
              <a:rPr lang="en-US" dirty="0" err="1"/>
              <a:t>cạn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(</a:t>
            </a:r>
            <a:r>
              <a:rPr lang="en-US" dirty="0" err="1"/>
              <a:t>Có</a:t>
            </a:r>
            <a:r>
              <a:rPr lang="en-US" dirty="0"/>
              <a:t> 4</a:t>
            </a:r>
            <a:r>
              <a:rPr lang="en-US" baseline="30000" dirty="0"/>
              <a:t>10 </a:t>
            </a:r>
            <a:r>
              <a:rPr lang="en-US" dirty="0"/>
              <a:t>=1.048.576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):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-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đệ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quay </a:t>
            </a:r>
            <a:r>
              <a:rPr lang="en-US" dirty="0" err="1"/>
              <a:t>lui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điền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.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thử</a:t>
            </a:r>
            <a:r>
              <a:rPr lang="en-US" dirty="0"/>
              <a:t>,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thúc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chuỗi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thử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chuỗi</a:t>
            </a:r>
            <a:r>
              <a:rPr lang="en-US" dirty="0"/>
              <a:t> min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chuỗi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94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Đơn</a:t>
            </a:r>
            <a:r>
              <a:rPr lang="en-US" sz="2400" b="1" dirty="0"/>
              <a:t> </a:t>
            </a:r>
            <a:r>
              <a:rPr lang="en-US" sz="2400" b="1" dirty="0" err="1"/>
              <a:t>giản</a:t>
            </a:r>
            <a:r>
              <a:rPr lang="en-US" sz="2400" b="1" dirty="0"/>
              <a:t> </a:t>
            </a:r>
            <a:r>
              <a:rPr lang="en-US" sz="2400" b="1" dirty="0" err="1"/>
              <a:t>hóa</a:t>
            </a:r>
            <a:r>
              <a:rPr lang="en-US" sz="2400" b="1" dirty="0"/>
              <a:t> </a:t>
            </a:r>
            <a:r>
              <a:rPr lang="en-US" sz="2400" b="1" dirty="0" err="1"/>
              <a:t>bài</a:t>
            </a:r>
            <a:r>
              <a:rPr lang="en-US" sz="2400" b="1" dirty="0"/>
              <a:t> </a:t>
            </a:r>
            <a:r>
              <a:rPr lang="en-US" sz="2400" b="1" dirty="0" err="1"/>
              <a:t>toán</a:t>
            </a:r>
            <a:r>
              <a:rPr lang="en-US" sz="2400" b="1" dirty="0"/>
              <a:t> </a:t>
            </a:r>
            <a:r>
              <a:rPr lang="en-US" sz="2400" b="1" dirty="0" err="1"/>
              <a:t>để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 </a:t>
            </a:r>
            <a:r>
              <a:rPr lang="en-US" sz="2400" b="1" dirty="0" err="1"/>
              <a:t>trực</a:t>
            </a:r>
            <a:r>
              <a:rPr lang="en-US" sz="2400" b="1" dirty="0"/>
              <a:t> </a:t>
            </a:r>
            <a:r>
              <a:rPr lang="en-US" sz="2400" b="1" dirty="0" err="1"/>
              <a:t>tiếp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quả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u="sng" dirty="0" err="1"/>
              <a:t>Cách</a:t>
            </a:r>
            <a:r>
              <a:rPr lang="en-US" b="1" u="sng" dirty="0"/>
              <a:t> 2</a:t>
            </a:r>
            <a:r>
              <a:rPr lang="en-US" b="1" dirty="0"/>
              <a:t>: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 O(M)</a:t>
            </a:r>
            <a:r>
              <a:rPr lang="en-US" b="1" dirty="0"/>
              <a:t> </a:t>
            </a:r>
            <a:r>
              <a:rPr lang="en-US" dirty="0" err="1"/>
              <a:t>với</a:t>
            </a:r>
            <a:r>
              <a:rPr lang="en-US" dirty="0"/>
              <a:t> M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chuỗi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0" lvl="0" indent="0">
              <a:buNone/>
            </a:pP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chuỗi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(XS,YS)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gặp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lạ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lạ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mảng</a:t>
            </a:r>
            <a:r>
              <a:rPr lang="en-US" dirty="0"/>
              <a:t> a[10]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lạ</a:t>
            </a:r>
            <a:r>
              <a:rPr lang="en-US" dirty="0"/>
              <a:t> d.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So </a:t>
            </a:r>
            <a:r>
              <a:rPr lang="en-US" dirty="0" err="1"/>
              <a:t>sánh</a:t>
            </a:r>
            <a:r>
              <a:rPr lang="en-US" dirty="0"/>
              <a:t> XD </a:t>
            </a:r>
            <a:r>
              <a:rPr lang="en-US" dirty="0" err="1"/>
              <a:t>với</a:t>
            </a:r>
            <a:r>
              <a:rPr lang="en-US" dirty="0"/>
              <a:t> YS, XD </a:t>
            </a:r>
            <a:r>
              <a:rPr lang="en-US" dirty="0" err="1"/>
              <a:t>với</a:t>
            </a:r>
            <a:r>
              <a:rPr lang="en-US" dirty="0"/>
              <a:t> YD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E,W, N </a:t>
            </a:r>
            <a:r>
              <a:rPr lang="en-US" dirty="0" err="1"/>
              <a:t>và</a:t>
            </a:r>
            <a:r>
              <a:rPr lang="en-US" dirty="0"/>
              <a:t> S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điền</a:t>
            </a:r>
            <a:r>
              <a:rPr lang="en-US" dirty="0"/>
              <a:t> (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E, W, N, S</a:t>
            </a:r>
            <a:r>
              <a:rPr lang="en-US" dirty="0" smtClean="0"/>
              <a:t>)</a:t>
            </a:r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/>
              <a:t>m = d - ( E+W+S+N) &gt; 0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lạ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cặp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E </a:t>
            </a:r>
            <a:r>
              <a:rPr lang="en-US" dirty="0" err="1"/>
              <a:t>và</a:t>
            </a:r>
            <a:r>
              <a:rPr lang="en-US" dirty="0"/>
              <a:t> W hay N </a:t>
            </a:r>
            <a:r>
              <a:rPr lang="en-US" dirty="0" err="1"/>
              <a:t>và</a:t>
            </a:r>
            <a:r>
              <a:rPr lang="en-US" dirty="0"/>
              <a:t> S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tồn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. </a:t>
            </a:r>
            <a:r>
              <a:rPr lang="en-US" dirty="0" err="1"/>
              <a:t>Chú</a:t>
            </a:r>
            <a:r>
              <a:rPr lang="en-US" dirty="0"/>
              <a:t> ý m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chẵn</a:t>
            </a:r>
            <a:r>
              <a:rPr lang="en-US" dirty="0"/>
              <a:t>. 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/>
              <a:t>lượt</a:t>
            </a:r>
            <a:r>
              <a:rPr lang="en-US" dirty="0"/>
              <a:t> </a:t>
            </a:r>
            <a:r>
              <a:rPr lang="en-US" dirty="0" err="1"/>
              <a:t>điền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chuỗi</a:t>
            </a:r>
            <a:r>
              <a:rPr lang="en-US" dirty="0"/>
              <a:t> ban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86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Đơn</a:t>
            </a:r>
            <a:r>
              <a:rPr lang="en-US" sz="2400" b="1" dirty="0"/>
              <a:t> </a:t>
            </a:r>
            <a:r>
              <a:rPr lang="en-US" sz="2400" b="1" dirty="0" err="1"/>
              <a:t>giản</a:t>
            </a:r>
            <a:r>
              <a:rPr lang="en-US" sz="2400" b="1" dirty="0"/>
              <a:t> </a:t>
            </a:r>
            <a:r>
              <a:rPr lang="en-US" sz="2400" b="1" dirty="0" err="1"/>
              <a:t>hóa</a:t>
            </a:r>
            <a:r>
              <a:rPr lang="en-US" sz="2400" b="1" dirty="0"/>
              <a:t> </a:t>
            </a:r>
            <a:r>
              <a:rPr lang="en-US" sz="2400" b="1" dirty="0" err="1"/>
              <a:t>bài</a:t>
            </a:r>
            <a:r>
              <a:rPr lang="en-US" sz="2400" b="1" dirty="0"/>
              <a:t> </a:t>
            </a:r>
            <a:r>
              <a:rPr lang="en-US" sz="2400" b="1" dirty="0" err="1"/>
              <a:t>toán</a:t>
            </a:r>
            <a:r>
              <a:rPr lang="en-US" sz="2400" b="1" dirty="0"/>
              <a:t> </a:t>
            </a:r>
            <a:r>
              <a:rPr lang="en-US" sz="2400" b="1" dirty="0" err="1"/>
              <a:t>để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 </a:t>
            </a:r>
            <a:r>
              <a:rPr lang="en-US" sz="2400" b="1" dirty="0" err="1"/>
              <a:t>trực</a:t>
            </a:r>
            <a:r>
              <a:rPr lang="en-US" sz="2400" b="1" dirty="0"/>
              <a:t> </a:t>
            </a:r>
            <a:r>
              <a:rPr lang="en-US" sz="2400" b="1" dirty="0" err="1"/>
              <a:t>tiếp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quả</a:t>
            </a:r>
            <a:endParaRPr 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1600200"/>
                <a:ext cx="8686800" cy="4876800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dirty="0" smtClean="0"/>
                  <a:t>Để</a:t>
                </a:r>
                <a:r>
                  <a:rPr lang="en-US" dirty="0"/>
                  <a:t> </a:t>
                </a:r>
                <a:r>
                  <a:rPr lang="en-US" dirty="0" err="1"/>
                  <a:t>tính</a:t>
                </a:r>
                <a:r>
                  <a:rPr lang="en-US" dirty="0"/>
                  <a:t> </a:t>
                </a:r>
                <a:r>
                  <a:rPr lang="en-US" dirty="0" err="1"/>
                  <a:t>số</a:t>
                </a:r>
                <a:r>
                  <a:rPr lang="en-US" dirty="0"/>
                  <a:t> </a:t>
                </a:r>
                <a:r>
                  <a:rPr lang="en-US" dirty="0" err="1"/>
                  <a:t>cách</a:t>
                </a:r>
                <a:r>
                  <a:rPr lang="en-US" dirty="0"/>
                  <a:t> </a:t>
                </a:r>
                <a:r>
                  <a:rPr lang="en-US" dirty="0" err="1"/>
                  <a:t>sửa</a:t>
                </a:r>
                <a:r>
                  <a:rPr lang="en-US" dirty="0"/>
                  <a:t> ta </a:t>
                </a:r>
                <a:r>
                  <a:rPr lang="en-US" dirty="0" err="1"/>
                  <a:t>dùng</a:t>
                </a:r>
                <a:r>
                  <a:rPr lang="en-US" dirty="0"/>
                  <a:t> </a:t>
                </a:r>
                <a:r>
                  <a:rPr lang="en-US" dirty="0" err="1"/>
                  <a:t>công</a:t>
                </a:r>
                <a:r>
                  <a:rPr lang="en-US" dirty="0"/>
                  <a:t> </a:t>
                </a:r>
                <a:r>
                  <a:rPr lang="en-US" dirty="0" err="1"/>
                  <a:t>thức</a:t>
                </a:r>
                <a:r>
                  <a:rPr lang="en-US" dirty="0"/>
                  <a:t> </a:t>
                </a:r>
                <a:r>
                  <a:rPr lang="en-US" dirty="0" err="1"/>
                  <a:t>chỉnh</a:t>
                </a:r>
                <a:r>
                  <a:rPr lang="en-US" dirty="0"/>
                  <a:t> </a:t>
                </a:r>
                <a:r>
                  <a:rPr lang="en-US" dirty="0" err="1"/>
                  <a:t>hợp</a:t>
                </a:r>
                <a:r>
                  <a:rPr lang="en-US" dirty="0"/>
                  <a:t> </a:t>
                </a:r>
                <a:r>
                  <a:rPr lang="en-US" dirty="0" err="1"/>
                  <a:t>lặp</a:t>
                </a:r>
                <a:r>
                  <a:rPr lang="en-US" dirty="0" smtClean="0"/>
                  <a:t>.</a:t>
                </a: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solidFill>
                                <a:schemeClr val="tx2"/>
                              </a:solidFill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𝑃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n-US" sz="2800" i="1">
                              <a:solidFill>
                                <a:schemeClr val="tx2"/>
                              </a:solidFill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𝑘</m:t>
                              </m:r>
                            </m:sub>
                          </m:sSub>
                        </m:e>
                      </m:d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= 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tx2"/>
                              </a:solidFill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𝑛</m:t>
                          </m:r>
                        </m:num>
                        <m:den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!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!… 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2"/>
                                  </a:solidFill>
                                </a:rPr>
                                <m:t>𝑘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800" dirty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(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2"/>
                              </a:solidFill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𝑛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+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2"/>
                              </a:solidFill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𝑛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2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+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2"/>
                              </a:solidFill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𝑛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3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+. ..+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2"/>
                              </a:solidFill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𝑛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2"/>
                              </a:solidFill>
                            </a:rPr>
                            <m:t>𝑘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=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𝑛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, 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𝑘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 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𝑙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à 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𝑠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ố 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𝑙𝑜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ạ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𝑖</m:t>
                      </m:r>
                      <m:r>
                        <a:rPr lang="en-US" sz="2800" i="1">
                          <a:solidFill>
                            <a:schemeClr val="tx2"/>
                          </a:solidFill>
                        </a:rPr>
                        <m:t>)</m:t>
                      </m:r>
                    </m:oMath>
                  </m:oMathPara>
                </a14:m>
                <a:endParaRPr lang="en-US" sz="2800" dirty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 err="1" smtClean="0"/>
                  <a:t>Nếu</a:t>
                </a:r>
                <a:r>
                  <a:rPr lang="en-US" dirty="0" smtClean="0"/>
                  <a:t> </a:t>
                </a:r>
                <a:r>
                  <a:rPr lang="en-US" dirty="0"/>
                  <a:t>m=0 : </a:t>
                </a:r>
                <a:r>
                  <a:rPr lang="en-US" dirty="0" err="1"/>
                  <a:t>Kq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dirty="0" smtClean="0">
                            <a:latin typeface="Cambria Math"/>
                          </a:rPr>
                          <m:t>𝑛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!</m:t>
                        </m:r>
                      </m:num>
                      <m:den>
                        <m:r>
                          <a:rPr lang="en-US" sz="3600" b="0" i="1" dirty="0" smtClean="0">
                            <a:latin typeface="Cambria Math"/>
                          </a:rPr>
                          <m:t>𝐸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!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𝑊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!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𝑆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!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𝑁</m:t>
                        </m:r>
                        <m:r>
                          <a:rPr lang="en-US" sz="3600" b="0" i="1" dirty="0" smtClean="0"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endParaRPr lang="en-US" sz="3600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Ngược</a:t>
                </a:r>
                <a:r>
                  <a:rPr lang="en-US" dirty="0" smtClean="0"/>
                  <a:t> </a:t>
                </a:r>
                <a:r>
                  <a:rPr lang="en-US" dirty="0" err="1"/>
                  <a:t>lại</a:t>
                </a:r>
                <a:r>
                  <a:rPr lang="en-US" dirty="0"/>
                  <a:t>: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	</a:t>
                </a:r>
                <a:r>
                  <a:rPr lang="en-US" dirty="0" err="1" smtClean="0"/>
                  <a:t>Kq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500" i="1" dirty="0">
                            <a:latin typeface="Cambria Math"/>
                          </a:rPr>
                          <m:t>𝑛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3500" b="0" i="1" dirty="0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3500" i="1" dirty="0">
                                <a:latin typeface="Cambria Math"/>
                              </a:rPr>
                              <m:t>𝐸</m:t>
                            </m:r>
                            <m:r>
                              <a:rPr lang="en-US" sz="3500" b="0" i="1" dirty="0" smtClean="0">
                                <a:latin typeface="Cambria Math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sz="3500" b="0" i="1" dirty="0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3500" b="0" i="1" dirty="0" smtClean="0">
                                    <a:latin typeface="Cambria Math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n-US" sz="3500" b="0" i="1" dirty="0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  <m:r>
                          <a:rPr lang="en-US" sz="3500" b="0" i="1" dirty="0" smtClean="0">
                            <a:latin typeface="Cambria Math"/>
                          </a:rPr>
                          <m:t>(</m:t>
                        </m:r>
                        <m:r>
                          <a:rPr lang="en-US" sz="3500" i="1" dirty="0">
                            <a:latin typeface="Cambria Math"/>
                          </a:rPr>
                          <m:t>𝑊</m:t>
                        </m:r>
                        <m:r>
                          <a:rPr lang="en-US" sz="3500" b="0" i="1" dirty="0" smtClean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3500" i="1" dirty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500" i="1" dirty="0">
                                <a:latin typeface="Cambria Math"/>
                              </a:rPr>
                              <m:t>𝑚</m:t>
                            </m:r>
                          </m:num>
                          <m:den>
                            <m:r>
                              <a:rPr lang="en-US" sz="3500" i="1" dirty="0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en-US" sz="3500" b="0" i="1" dirty="0" smtClean="0">
                            <a:latin typeface="Cambria Math"/>
                          </a:rPr>
                          <m:t>)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  <m:r>
                          <a:rPr lang="en-US" sz="3500" i="1" dirty="0">
                            <a:latin typeface="Cambria Math"/>
                          </a:rPr>
                          <m:t>𝑆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  <m:r>
                          <a:rPr lang="en-US" sz="3500" i="1" dirty="0">
                            <a:latin typeface="Cambria Math"/>
                          </a:rPr>
                          <m:t>𝑁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r>
                  <a:rPr lang="en-US" sz="3500" dirty="0" smtClean="0"/>
                  <a:t> 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500" i="1" dirty="0">
                            <a:latin typeface="Cambria Math"/>
                          </a:rPr>
                          <m:t>𝑛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3500" i="1" dirty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3500" b="0" i="1" dirty="0" smtClean="0">
                                <a:latin typeface="Cambria Math"/>
                              </a:rPr>
                              <m:t>𝑁</m:t>
                            </m:r>
                            <m:r>
                              <a:rPr lang="en-US" sz="3500" i="1" dirty="0">
                                <a:latin typeface="Cambria Math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sz="3500" i="1" dirty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3500" i="1" dirty="0">
                                    <a:latin typeface="Cambria Math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n-US" sz="3500" i="1" dirty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  <m:r>
                          <a:rPr lang="en-US" sz="3500" i="1" dirty="0">
                            <a:latin typeface="Cambria Math"/>
                          </a:rPr>
                          <m:t>(</m:t>
                        </m:r>
                        <m:r>
                          <a:rPr lang="en-US" sz="3500" b="0" i="1" dirty="0" smtClean="0">
                            <a:latin typeface="Cambria Math"/>
                          </a:rPr>
                          <m:t>𝑆</m:t>
                        </m:r>
                        <m:r>
                          <a:rPr lang="en-US" sz="3500" i="1" dirty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3500" i="1" dirty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500" i="1" dirty="0">
                                <a:latin typeface="Cambria Math"/>
                              </a:rPr>
                              <m:t>𝑚</m:t>
                            </m:r>
                          </m:num>
                          <m:den>
                            <m:r>
                              <a:rPr lang="en-US" sz="3500" i="1" dirty="0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en-US" sz="3500" i="1" dirty="0">
                            <a:latin typeface="Cambria Math"/>
                          </a:rPr>
                          <m:t>)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  <m:r>
                          <a:rPr lang="en-US" sz="3500" b="0" i="1" dirty="0" smtClean="0">
                            <a:latin typeface="Cambria Math"/>
                          </a:rPr>
                          <m:t>𝐸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  <m:r>
                          <a:rPr lang="en-US" sz="3500" b="0" i="1" dirty="0" smtClean="0">
                            <a:latin typeface="Cambria Math"/>
                          </a:rPr>
                          <m:t>𝑊</m:t>
                        </m:r>
                        <m:r>
                          <a:rPr lang="en-US" sz="3500" i="1" dirty="0"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endParaRPr lang="en-US" sz="3500" dirty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</a:t>
                </a:r>
                <a:endParaRPr lang="en-US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1600200"/>
                <a:ext cx="8686800" cy="4876800"/>
              </a:xfrm>
              <a:blipFill rotWithShape="1">
                <a:blip r:embed="rId2"/>
                <a:stretch>
                  <a:fillRect l="-912" t="-1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174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III. KẾT LUẬN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8768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/>
              <a:t>bậc</a:t>
            </a:r>
            <a:r>
              <a:rPr lang="en-US" dirty="0"/>
              <a:t> 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Cao </a:t>
            </a:r>
            <a:r>
              <a:rPr lang="en-US" dirty="0" err="1"/>
              <a:t>đẳng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chương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SV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 smtClean="0"/>
              <a:t>tạp</a:t>
            </a:r>
            <a:r>
              <a:rPr lang="en-US" dirty="0" smtClean="0"/>
              <a:t>.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Thông</a:t>
            </a:r>
            <a:r>
              <a:rPr lang="en-US" dirty="0" smtClean="0"/>
              <a:t> </a:t>
            </a:r>
            <a:r>
              <a:rPr lang="en-US" dirty="0"/>
              <a:t>qua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giảng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môn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, GV </a:t>
            </a:r>
            <a:r>
              <a:rPr lang="en-US" dirty="0" err="1"/>
              <a:t>cần</a:t>
            </a:r>
            <a:r>
              <a:rPr lang="en-US" dirty="0"/>
              <a:t> ý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 SV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cải</a:t>
            </a:r>
            <a:r>
              <a:rPr lang="en-US" dirty="0"/>
              <a:t> </a:t>
            </a: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chương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tùy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SV. </a:t>
            </a: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GV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hỏi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bồi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ngọn</a:t>
            </a:r>
            <a:r>
              <a:rPr lang="en-US" dirty="0"/>
              <a:t> </a:t>
            </a:r>
            <a:r>
              <a:rPr lang="en-US" dirty="0" err="1"/>
              <a:t>lửa</a:t>
            </a:r>
            <a:r>
              <a:rPr lang="en-US" dirty="0"/>
              <a:t> </a:t>
            </a:r>
            <a:r>
              <a:rPr lang="en-US" dirty="0" err="1"/>
              <a:t>đam</a:t>
            </a:r>
            <a:r>
              <a:rPr lang="en-US" dirty="0"/>
              <a:t> </a:t>
            </a:r>
            <a:r>
              <a:rPr lang="en-US" dirty="0" err="1"/>
              <a:t>mê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SV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.   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719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1626</Words>
  <Application>Microsoft Office PowerPoint</Application>
  <PresentationFormat>On-screen Show (4:3)</PresentationFormat>
  <Paragraphs>207</Paragraphs>
  <Slides>16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Clarity</vt:lpstr>
      <vt:lpstr>MỘT SỐ PHƯƠNG PHÁP TỐI ƯU THUẬT TOÁN</vt:lpstr>
      <vt:lpstr>I. ĐẶT VẤN ĐỀ</vt:lpstr>
      <vt:lpstr>II. MỘT SỐ PHƯƠNG PHÁP TỐI ƯU THUẬT TOÁN</vt:lpstr>
      <vt:lpstr>1. Lưu trữ vào mảng theo giá trị số</vt:lpstr>
      <vt:lpstr>1. Lưu trữ vào mảng theo giá trị số</vt:lpstr>
      <vt:lpstr>2. Dùng mảng 1 chiều thay vì 2 chiều, dùng biến tạm thay vì dùng mảng.</vt:lpstr>
      <vt:lpstr>2. Dùng mảng 1 chiều thay vì 2 chiều, dùng biến tạm thay vì dùng mảng</vt:lpstr>
      <vt:lpstr>2. Dùng mảng 1 chiều thay vì 2 chiều, dùng biến tạm thay vì dùng mảng.</vt:lpstr>
      <vt:lpstr>2. Dùng mảng 1 chiều thay vì 2 chiều, dùng biến tạm thay vì dùng mảng.</vt:lpstr>
      <vt:lpstr>PowerPoint Presentation</vt:lpstr>
      <vt:lpstr>3. Đơn giản hóa bài toán để tính trực tiếp kết quả</vt:lpstr>
      <vt:lpstr>3. Đơn giản hóa bài toán để tính trực tiếp kết quả</vt:lpstr>
      <vt:lpstr>3. Đơn giản hóa bài toán để tính trực tiếp kết quả</vt:lpstr>
      <vt:lpstr>3. Đơn giản hóa bài toán để tính trực tiếp kết quả</vt:lpstr>
      <vt:lpstr>3. Đơn giản hóa bài toán để tính trực tiếp kết quả</vt:lpstr>
      <vt:lpstr>III. KẾT LUẬN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MỘT SỐ PHƯƠNG PHÁP TỐI ƯU THUẬT TOÁN</dc:title>
  <dc:creator>giang</dc:creator>
  <cp:lastModifiedBy>giang</cp:lastModifiedBy>
  <cp:revision>12</cp:revision>
  <dcterms:created xsi:type="dcterms:W3CDTF">2019-10-05T13:11:00Z</dcterms:created>
  <dcterms:modified xsi:type="dcterms:W3CDTF">2019-10-05T14:58:59Z</dcterms:modified>
</cp:coreProperties>
</file>